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60" r:id="rId4"/>
    <p:sldId id="271" r:id="rId5"/>
    <p:sldId id="267" r:id="rId6"/>
    <p:sldId id="264" r:id="rId7"/>
    <p:sldId id="269" r:id="rId8"/>
    <p:sldId id="268" r:id="rId9"/>
    <p:sldId id="263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E2E1"/>
    <a:srgbClr val="CCECFF"/>
    <a:srgbClr val="D3E5E5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 autoAdjust="0"/>
    <p:restoredTop sz="94671" autoAdjust="0"/>
  </p:normalViewPr>
  <p:slideViewPr>
    <p:cSldViewPr>
      <p:cViewPr>
        <p:scale>
          <a:sx n="68" d="100"/>
          <a:sy n="68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F939F-7600-4A07-AE88-1EC62A72D49E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BDC2A-1FF0-42FB-8909-2673F849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4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080" y="2407860"/>
            <a:ext cx="48768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>
                <a:latin typeface="NikoshBAN" pitchFamily="2" charset="0"/>
                <a:cs typeface="NikoshBAN" pitchFamily="2" charset="0"/>
              </a:rPr>
              <a:t>মোখলেছুর রহমান ভূঞা</a:t>
            </a:r>
          </a:p>
          <a:p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ট্রেড ইন্সট্রাক্টর </a:t>
            </a:r>
            <a:endParaRPr lang="en-US" sz="4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জ়েনারেল মেকানিক্স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মনিপুরা উচ্চ বিদ্যালয়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রায়পুরা ,নরসিংদী।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40927" y="2542545"/>
            <a:ext cx="38030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শ্রেণিঃ দশম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বিষয়ঃ পদার্থ বিজ্ঞান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অধ্যায়ঃ নবম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00880" y="2407860"/>
            <a:ext cx="0" cy="2895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38380" y="502426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971800" y="847756"/>
            <a:ext cx="297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b="1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780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2133600"/>
            <a:ext cx="48768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58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118" y="855736"/>
            <a:ext cx="5603882" cy="27423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37" y="3886200"/>
            <a:ext cx="4340822" cy="252322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59" y="3886200"/>
            <a:ext cx="4097342" cy="26545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76600" y="111456"/>
            <a:ext cx="40602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আলোর প্রতিসরণ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711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371600"/>
            <a:ext cx="90678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600" dirty="0">
                <a:latin typeface="NikoshBAN" pitchFamily="2" charset="0"/>
                <a:cs typeface="NikoshBAN" pitchFamily="2" charset="0"/>
              </a:rPr>
              <a:t>এ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ই </a:t>
            </a:r>
            <a:r>
              <a:rPr lang="bn-BD" sz="6600" dirty="0">
                <a:latin typeface="NikoshBAN" pitchFamily="2" charset="0"/>
                <a:cs typeface="NikoshBAN" pitchFamily="2" charset="0"/>
              </a:rPr>
              <a:t>পাঠ শেষে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শিক্ষার্থীরা---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86000"/>
            <a:ext cx="906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*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আলোর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প্রতিসরণ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তা বলতে পারবে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9378" y="2839998"/>
            <a:ext cx="906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>
                <a:latin typeface="NikoshBAN" pitchFamily="2" charset="0"/>
                <a:cs typeface="NikoshBAN" pitchFamily="2" charset="0"/>
              </a:rPr>
              <a:t>*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  প্রতিসরণের সূত্র ব্যাখ্যা করতে পারবে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2273" y="3393996"/>
            <a:ext cx="906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>
                <a:latin typeface="NikoshBAN" pitchFamily="2" charset="0"/>
                <a:cs typeface="NikoshBAN" pitchFamily="2" charset="0"/>
              </a:rPr>
              <a:t>*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  প্রতিসরণাঙ্ক  ব্যাখ্যা করতে পারবে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98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3"/>
          <p:cNvSpPr txBox="1">
            <a:spLocks noChangeArrowheads="1"/>
          </p:cNvSpPr>
          <p:nvPr/>
        </p:nvSpPr>
        <p:spPr bwMode="auto">
          <a:xfrm>
            <a:off x="2051548" y="2450089"/>
            <a:ext cx="13820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bn-BD" sz="2400" dirty="0">
                <a:latin typeface="NikoshBAN" pitchFamily="2" charset="0"/>
                <a:cs typeface="NikoshBAN" pitchFamily="2" charset="0"/>
              </a:rPr>
              <a:t>বায়ু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94508" y="50049"/>
            <a:ext cx="5719976" cy="5414996"/>
            <a:chOff x="-344424" y="129203"/>
            <a:chExt cx="5719976" cy="5414996"/>
          </a:xfrm>
        </p:grpSpPr>
        <p:cxnSp>
          <p:nvCxnSpPr>
            <p:cNvPr id="2" name="Straight Connector 1"/>
            <p:cNvCxnSpPr/>
            <p:nvPr/>
          </p:nvCxnSpPr>
          <p:spPr>
            <a:xfrm flipV="1">
              <a:off x="533400" y="3048000"/>
              <a:ext cx="4267200" cy="28413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Straight Connector 2"/>
            <p:cNvCxnSpPr/>
            <p:nvPr/>
          </p:nvCxnSpPr>
          <p:spPr>
            <a:xfrm>
              <a:off x="2331526" y="1068092"/>
              <a:ext cx="106874" cy="3884908"/>
            </a:xfrm>
            <a:prstGeom prst="line">
              <a:avLst/>
            </a:prstGeom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1066800" y="2057400"/>
              <a:ext cx="2743200" cy="213360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>
              <a:off x="522860" y="1566761"/>
              <a:ext cx="1915540" cy="155743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2362200" y="3048000"/>
              <a:ext cx="1207009" cy="1905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14"/>
            <p:cNvSpPr txBox="1">
              <a:spLocks noChangeArrowheads="1"/>
            </p:cNvSpPr>
            <p:nvPr/>
          </p:nvSpPr>
          <p:spPr bwMode="auto">
            <a:xfrm>
              <a:off x="-344424" y="3352800"/>
              <a:ext cx="247802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bn-BD" sz="2800" dirty="0">
                  <a:latin typeface="NikoshBAN" pitchFamily="2" charset="0"/>
                  <a:cs typeface="NikoshBAN" pitchFamily="2" charset="0"/>
                </a:rPr>
                <a:t>কাচ</a:t>
              </a:r>
              <a:r>
                <a:rPr lang="bn-BD" sz="32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>
                  <a:latin typeface="NikoshBAN" pitchFamily="2" charset="0"/>
                  <a:cs typeface="NikoshBAN" pitchFamily="2" charset="0"/>
                </a:rPr>
                <a:t>মাধ্যম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6" name="TextBox 38"/>
            <p:cNvSpPr txBox="1">
              <a:spLocks noChangeArrowheads="1"/>
            </p:cNvSpPr>
            <p:nvPr/>
          </p:nvSpPr>
          <p:spPr bwMode="auto">
            <a:xfrm>
              <a:off x="179960" y="1015425"/>
              <a:ext cx="6858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17" name="TextBox 39"/>
            <p:cNvSpPr txBox="1">
              <a:spLocks noChangeArrowheads="1"/>
            </p:cNvSpPr>
            <p:nvPr/>
          </p:nvSpPr>
          <p:spPr bwMode="auto">
            <a:xfrm>
              <a:off x="2163306" y="129203"/>
              <a:ext cx="3048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18" name="TextBox 40"/>
            <p:cNvSpPr txBox="1">
              <a:spLocks noChangeArrowheads="1"/>
            </p:cNvSpPr>
            <p:nvPr/>
          </p:nvSpPr>
          <p:spPr bwMode="auto">
            <a:xfrm>
              <a:off x="2468106" y="4619483"/>
              <a:ext cx="228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dirty="0">
                  <a:latin typeface="Calibri" pitchFamily="34" charset="0"/>
                </a:rPr>
                <a:t>M</a:t>
              </a:r>
            </a:p>
          </p:txBody>
        </p:sp>
        <p:sp>
          <p:nvSpPr>
            <p:cNvPr id="19" name="TextBox 41"/>
            <p:cNvSpPr txBox="1">
              <a:spLocks noChangeArrowheads="1"/>
            </p:cNvSpPr>
            <p:nvPr/>
          </p:nvSpPr>
          <p:spPr bwMode="auto">
            <a:xfrm>
              <a:off x="-11832" y="2631259"/>
              <a:ext cx="38358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600" dirty="0">
                  <a:latin typeface="Calibri" pitchFamily="34" charset="0"/>
                </a:rPr>
                <a:t>P</a:t>
              </a:r>
            </a:p>
          </p:txBody>
        </p:sp>
        <p:sp>
          <p:nvSpPr>
            <p:cNvPr id="25" name="TextBox 47"/>
            <p:cNvSpPr txBox="1">
              <a:spLocks noChangeArrowheads="1"/>
            </p:cNvSpPr>
            <p:nvPr/>
          </p:nvSpPr>
          <p:spPr bwMode="auto">
            <a:xfrm>
              <a:off x="2148313" y="2001836"/>
              <a:ext cx="762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4800" dirty="0" err="1">
                  <a:latin typeface="Calibri" pitchFamily="34" charset="0"/>
                </a:rPr>
                <a:t>i</a:t>
              </a:r>
              <a:endParaRPr lang="en-US" sz="4800" dirty="0">
                <a:latin typeface="Calibri" pitchFamily="34" charset="0"/>
              </a:endParaRPr>
            </a:p>
          </p:txBody>
        </p:sp>
        <p:sp>
          <p:nvSpPr>
            <p:cNvPr id="26" name="TextBox 48"/>
            <p:cNvSpPr txBox="1">
              <a:spLocks noChangeArrowheads="1"/>
            </p:cNvSpPr>
            <p:nvPr/>
          </p:nvSpPr>
          <p:spPr bwMode="auto">
            <a:xfrm>
              <a:off x="2438400" y="3467963"/>
              <a:ext cx="258306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4800">
                  <a:latin typeface="Calibri" pitchFamily="34" charset="0"/>
                </a:rPr>
                <a:t>r</a:t>
              </a:r>
            </a:p>
          </p:txBody>
        </p:sp>
        <p:sp>
          <p:nvSpPr>
            <p:cNvPr id="30" name="TextBox 52"/>
            <p:cNvSpPr txBox="1">
              <a:spLocks noChangeArrowheads="1"/>
            </p:cNvSpPr>
            <p:nvPr/>
          </p:nvSpPr>
          <p:spPr bwMode="auto">
            <a:xfrm>
              <a:off x="2438401" y="2529244"/>
              <a:ext cx="4572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dirty="0">
                  <a:latin typeface="Calibri" pitchFamily="34" charset="0"/>
                </a:rPr>
                <a:t>B</a:t>
              </a:r>
            </a:p>
          </p:txBody>
        </p:sp>
        <p:sp>
          <p:nvSpPr>
            <p:cNvPr id="33" name="TextBox 55"/>
            <p:cNvSpPr txBox="1">
              <a:spLocks noChangeArrowheads="1"/>
            </p:cNvSpPr>
            <p:nvPr/>
          </p:nvSpPr>
          <p:spPr bwMode="auto">
            <a:xfrm>
              <a:off x="3569209" y="4959424"/>
              <a:ext cx="381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dirty="0" smtClean="0">
                  <a:latin typeface="Calibri" pitchFamily="34" charset="0"/>
                </a:rPr>
                <a:t>C</a:t>
              </a:r>
              <a:endParaRPr lang="en-US" sz="3200" dirty="0">
                <a:latin typeface="Calibri" pitchFamily="34" charset="0"/>
              </a:endParaRPr>
            </a:p>
          </p:txBody>
        </p:sp>
        <p:sp>
          <p:nvSpPr>
            <p:cNvPr id="35" name="TextBox 42"/>
            <p:cNvSpPr txBox="1">
              <a:spLocks noChangeArrowheads="1"/>
            </p:cNvSpPr>
            <p:nvPr/>
          </p:nvSpPr>
          <p:spPr bwMode="auto">
            <a:xfrm>
              <a:off x="4994552" y="2708701"/>
              <a:ext cx="381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dirty="0">
                  <a:latin typeface="Calibri" pitchFamily="34" charset="0"/>
                </a:rPr>
                <a:t>Q</a:t>
              </a:r>
            </a:p>
          </p:txBody>
        </p: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4026277" y="4075129"/>
              <a:ext cx="3810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bn-BD" sz="3200" dirty="0"/>
                <a:t>D</a:t>
              </a:r>
              <a:endParaRPr lang="en-US" sz="3200" dirty="0"/>
            </a:p>
          </p:txBody>
        </p:sp>
        <p:sp>
          <p:nvSpPr>
            <p:cNvPr id="23" name="Arc 22"/>
            <p:cNvSpPr/>
            <p:nvPr/>
          </p:nvSpPr>
          <p:spPr>
            <a:xfrm rot="18252115">
              <a:off x="1666947" y="2375633"/>
              <a:ext cx="914400" cy="914400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4" name="Arc 23"/>
            <p:cNvSpPr/>
            <p:nvPr/>
          </p:nvSpPr>
          <p:spPr>
            <a:xfrm rot="6571725">
              <a:off x="2169640" y="3163181"/>
              <a:ext cx="680465" cy="577192"/>
            </a:xfrm>
            <a:prstGeom prst="arc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  <p:sp>
          <p:nvSpPr>
            <p:cNvPr id="27" name="TextBox 26"/>
            <p:cNvSpPr txBox="1"/>
            <p:nvPr/>
          </p:nvSpPr>
          <p:spPr>
            <a:xfrm rot="16200000">
              <a:off x="2156482" y="1966870"/>
              <a:ext cx="9925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Kalpurush" pitchFamily="2" charset="0"/>
                </a:rPr>
                <a:t>অভিলম্ব</a:t>
              </a:r>
              <a:endParaRPr lang="en-US" sz="2400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3095619">
              <a:off x="64212" y="1523607"/>
              <a:ext cx="22329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Kalpurush" pitchFamily="2" charset="0"/>
                </a:rPr>
                <a:t>আপতিতরশ্মি</a:t>
              </a:r>
              <a:r>
                <a:rPr lang="bn-BD" sz="2400" dirty="0" smtClean="0">
                  <a:latin typeface="NikoshBAN" pitchFamily="2" charset="0"/>
                  <a:cs typeface="Kalpurush" pitchFamily="2" charset="0"/>
                </a:rPr>
                <a:t>,</a:t>
              </a:r>
              <a:endParaRPr lang="en-US" sz="24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895601" y="3105871"/>
              <a:ext cx="1828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Kalpurush" pitchFamily="2" charset="0"/>
                  <a:cs typeface="Kalpurush" pitchFamily="2" charset="0"/>
                </a:rPr>
                <a:t>বিভেদতল</a:t>
              </a:r>
              <a:endParaRPr lang="en-US" sz="2400" dirty="0"/>
            </a:p>
          </p:txBody>
        </p:sp>
        <p:sp>
          <p:nvSpPr>
            <p:cNvPr id="36" name="TextBox 35"/>
            <p:cNvSpPr txBox="1"/>
            <p:nvPr/>
          </p:nvSpPr>
          <p:spPr>
            <a:xfrm rot="14139754">
              <a:off x="2547088" y="4044584"/>
              <a:ext cx="21329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Kalpurush" pitchFamily="2" charset="0"/>
                </a:rPr>
                <a:t>প্রতিসৃত রশ্মি</a:t>
              </a:r>
              <a:endParaRPr lang="en-US" sz="24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381903" y="5465045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এখানে,  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i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&gt;r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74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762000" y="2819400"/>
            <a:ext cx="0" cy="184611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0" y="4648200"/>
            <a:ext cx="3505200" cy="2424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67200" y="2836718"/>
            <a:ext cx="0" cy="18288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72836" y="3084281"/>
            <a:ext cx="3283527" cy="1477328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bn-BD" dirty="0" smtClean="0"/>
              <a:t>- - - - - - - - - - - -  - - - -  </a:t>
            </a:r>
          </a:p>
          <a:p>
            <a:r>
              <a:rPr lang="bn-BD" dirty="0" smtClean="0"/>
              <a:t>- - - - - - -- - - - - - - - - - - - - - -- - - - - - - - - - - - - - - - - - - - - --  - - - - - --- - - - - - - - - - - - - - - -  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1524000" y="4419600"/>
            <a:ext cx="457200" cy="228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 flipV="1">
            <a:off x="1787236" y="3247159"/>
            <a:ext cx="1298864" cy="113780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3031509" y="2455718"/>
            <a:ext cx="2226291" cy="79144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Picture 6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676400"/>
            <a:ext cx="1185430" cy="884512"/>
          </a:xfrm>
          <a:prstGeom prst="rect">
            <a:avLst/>
          </a:prstGeom>
        </p:spPr>
      </p:pic>
      <p:sp>
        <p:nvSpPr>
          <p:cNvPr id="69" name="TextBox 68"/>
          <p:cNvSpPr txBox="1"/>
          <p:nvPr/>
        </p:nvSpPr>
        <p:spPr>
          <a:xfrm>
            <a:off x="4495800" y="3832432"/>
            <a:ext cx="4458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পাশের </a:t>
            </a:r>
            <a:r>
              <a:rPr lang="bn-BD" sz="2800" dirty="0"/>
              <a:t>চিত্রটিতে কি ঘটছে</a:t>
            </a:r>
            <a:r>
              <a:rPr lang="bn-BD" sz="2800" dirty="0" smtClean="0"/>
              <a:t>?</a:t>
            </a:r>
            <a:endParaRPr lang="bn-BD" sz="2800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779059" y="2455720"/>
            <a:ext cx="4419600" cy="158288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8600" y="50292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পানি শূণ্য অবস্থায়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তির্যক ভাবে তাকালে  পাত্রে রাখা বস্তুটি দেখা যায়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না ।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962" y="5029200"/>
            <a:ext cx="880166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কিন্তু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পানি 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পূর্ণ অবস্থায়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তির্যক ভাবে তাকালে  পাত্রে রাখা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বস্তুটি 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দেখা যায়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96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9" grpId="0"/>
      <p:bldP spid="16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>
            <a:off x="2490354" y="-83127"/>
            <a:ext cx="2157846" cy="20643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318712" y="1992592"/>
            <a:ext cx="5257800" cy="1981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676775" y="402052"/>
            <a:ext cx="19050" cy="2822864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55673" y="2209800"/>
            <a:ext cx="13854" cy="3886200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686300" y="1981200"/>
            <a:ext cx="876300" cy="1981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562600" y="3955473"/>
            <a:ext cx="1752600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3" name="Freeform 42"/>
          <p:cNvSpPr/>
          <p:nvPr/>
        </p:nvSpPr>
        <p:spPr>
          <a:xfrm>
            <a:off x="3962400" y="983673"/>
            <a:ext cx="763620" cy="332509"/>
          </a:xfrm>
          <a:custGeom>
            <a:avLst/>
            <a:gdLst>
              <a:gd name="connsiteX0" fmla="*/ 0 w 763620"/>
              <a:gd name="connsiteY0" fmla="*/ 332509 h 332509"/>
              <a:gd name="connsiteX1" fmla="*/ 152400 w 763620"/>
              <a:gd name="connsiteY1" fmla="*/ 110836 h 332509"/>
              <a:gd name="connsiteX2" fmla="*/ 429491 w 763620"/>
              <a:gd name="connsiteY2" fmla="*/ 13854 h 332509"/>
              <a:gd name="connsiteX3" fmla="*/ 734291 w 763620"/>
              <a:gd name="connsiteY3" fmla="*/ 27709 h 332509"/>
              <a:gd name="connsiteX4" fmla="*/ 734291 w 763620"/>
              <a:gd name="connsiteY4" fmla="*/ 0 h 332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3620" h="332509">
                <a:moveTo>
                  <a:pt x="0" y="332509"/>
                </a:moveTo>
                <a:cubicBezTo>
                  <a:pt x="40409" y="248227"/>
                  <a:pt x="80818" y="163945"/>
                  <a:pt x="152400" y="110836"/>
                </a:cubicBezTo>
                <a:cubicBezTo>
                  <a:pt x="223982" y="57727"/>
                  <a:pt x="332509" y="27708"/>
                  <a:pt x="429491" y="13854"/>
                </a:cubicBezTo>
                <a:cubicBezTo>
                  <a:pt x="526473" y="0"/>
                  <a:pt x="683491" y="30018"/>
                  <a:pt x="734291" y="27709"/>
                </a:cubicBezTo>
                <a:cubicBezTo>
                  <a:pt x="785091" y="25400"/>
                  <a:pt x="759691" y="12700"/>
                  <a:pt x="734291" y="0"/>
                </a:cubicBezTo>
              </a:path>
            </a:pathLst>
          </a:cu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4682836" y="2592657"/>
            <a:ext cx="264776" cy="139013"/>
          </a:xfrm>
          <a:custGeom>
            <a:avLst/>
            <a:gdLst>
              <a:gd name="connsiteX0" fmla="*/ 0 w 264776"/>
              <a:gd name="connsiteY0" fmla="*/ 81270 h 139013"/>
              <a:gd name="connsiteX1" fmla="*/ 152400 w 264776"/>
              <a:gd name="connsiteY1" fmla="*/ 136688 h 139013"/>
              <a:gd name="connsiteX2" fmla="*/ 249382 w 264776"/>
              <a:gd name="connsiteY2" fmla="*/ 11998 h 139013"/>
              <a:gd name="connsiteX3" fmla="*/ 263237 w 264776"/>
              <a:gd name="connsiteY3" fmla="*/ 11998 h 139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776" h="139013">
                <a:moveTo>
                  <a:pt x="0" y="81270"/>
                </a:moveTo>
                <a:cubicBezTo>
                  <a:pt x="55418" y="114751"/>
                  <a:pt x="110836" y="148233"/>
                  <a:pt x="152400" y="136688"/>
                </a:cubicBezTo>
                <a:cubicBezTo>
                  <a:pt x="193964" y="125143"/>
                  <a:pt x="230909" y="32780"/>
                  <a:pt x="249382" y="11998"/>
                </a:cubicBezTo>
                <a:cubicBezTo>
                  <a:pt x="267855" y="-8784"/>
                  <a:pt x="265546" y="1607"/>
                  <a:pt x="263237" y="11998"/>
                </a:cubicBezTo>
              </a:path>
            </a:pathLst>
          </a:cu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569527" y="4453166"/>
            <a:ext cx="498764" cy="298943"/>
          </a:xfrm>
          <a:custGeom>
            <a:avLst/>
            <a:gdLst>
              <a:gd name="connsiteX0" fmla="*/ 0 w 498764"/>
              <a:gd name="connsiteY0" fmla="*/ 298943 h 298943"/>
              <a:gd name="connsiteX1" fmla="*/ 277091 w 498764"/>
              <a:gd name="connsiteY1" fmla="*/ 215816 h 298943"/>
              <a:gd name="connsiteX2" fmla="*/ 457200 w 498764"/>
              <a:gd name="connsiteY2" fmla="*/ 91125 h 298943"/>
              <a:gd name="connsiteX3" fmla="*/ 484909 w 498764"/>
              <a:gd name="connsiteY3" fmla="*/ 7998 h 298943"/>
              <a:gd name="connsiteX4" fmla="*/ 498764 w 498764"/>
              <a:gd name="connsiteY4" fmla="*/ 7998 h 298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8764" h="298943">
                <a:moveTo>
                  <a:pt x="0" y="298943"/>
                </a:moveTo>
                <a:cubicBezTo>
                  <a:pt x="100445" y="274697"/>
                  <a:pt x="200891" y="250452"/>
                  <a:pt x="277091" y="215816"/>
                </a:cubicBezTo>
                <a:cubicBezTo>
                  <a:pt x="353291" y="181180"/>
                  <a:pt x="422564" y="125761"/>
                  <a:pt x="457200" y="91125"/>
                </a:cubicBezTo>
                <a:cubicBezTo>
                  <a:pt x="491836" y="56489"/>
                  <a:pt x="477982" y="21852"/>
                  <a:pt x="484909" y="7998"/>
                </a:cubicBezTo>
                <a:cubicBezTo>
                  <a:pt x="491836" y="-5856"/>
                  <a:pt x="495300" y="1071"/>
                  <a:pt x="498764" y="7998"/>
                </a:cubicBezTo>
              </a:path>
            </a:pathLst>
          </a:cu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6" name="Freeform 45"/>
          <p:cNvSpPr/>
          <p:nvPr/>
        </p:nvSpPr>
        <p:spPr>
          <a:xfrm>
            <a:off x="5250873" y="3185968"/>
            <a:ext cx="304800" cy="69850"/>
          </a:xfrm>
          <a:custGeom>
            <a:avLst/>
            <a:gdLst>
              <a:gd name="connsiteX0" fmla="*/ 0 w 304800"/>
              <a:gd name="connsiteY0" fmla="*/ 69850 h 69850"/>
              <a:gd name="connsiteX1" fmla="*/ 96982 w 304800"/>
              <a:gd name="connsiteY1" fmla="*/ 14432 h 69850"/>
              <a:gd name="connsiteX2" fmla="*/ 180109 w 304800"/>
              <a:gd name="connsiteY2" fmla="*/ 577 h 69850"/>
              <a:gd name="connsiteX3" fmla="*/ 304800 w 304800"/>
              <a:gd name="connsiteY3" fmla="*/ 28287 h 6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800" h="69850">
                <a:moveTo>
                  <a:pt x="0" y="69850"/>
                </a:moveTo>
                <a:cubicBezTo>
                  <a:pt x="33482" y="47913"/>
                  <a:pt x="66964" y="25977"/>
                  <a:pt x="96982" y="14432"/>
                </a:cubicBezTo>
                <a:cubicBezTo>
                  <a:pt x="127000" y="2887"/>
                  <a:pt x="145473" y="-1732"/>
                  <a:pt x="180109" y="577"/>
                </a:cubicBezTo>
                <a:cubicBezTo>
                  <a:pt x="214745" y="2886"/>
                  <a:pt x="259772" y="15586"/>
                  <a:pt x="304800" y="28287"/>
                </a:cubicBezTo>
              </a:path>
            </a:pathLst>
          </a:custGeom>
          <a:ln w="28575">
            <a:solidFill>
              <a:srgbClr val="00206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2743200" y="25146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কাচ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075237" y="471559"/>
            <a:ext cx="2355273" cy="226011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947612" y="2514600"/>
            <a:ext cx="1376988" cy="3352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25635" y="1149927"/>
            <a:ext cx="422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6020" y="2883932"/>
            <a:ext cx="221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36106" y="4453166"/>
            <a:ext cx="30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57554" y="288393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23" name="TextBox 24"/>
          <p:cNvSpPr txBox="1">
            <a:spLocks noChangeArrowheads="1"/>
          </p:cNvSpPr>
          <p:nvPr/>
        </p:nvSpPr>
        <p:spPr bwMode="auto">
          <a:xfrm>
            <a:off x="278968" y="4319967"/>
            <a:ext cx="27606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bn-BD" sz="3600" u="sng" dirty="0">
                <a:latin typeface="NikoshBAN" pitchFamily="2" charset="0"/>
                <a:cs typeface="NikoshBAN" pitchFamily="2" charset="0"/>
              </a:rPr>
              <a:t>স্নেলের </a:t>
            </a:r>
            <a:r>
              <a:rPr lang="bn-BD" sz="3600" u="sng" dirty="0" smtClean="0">
                <a:latin typeface="NikoshBAN" pitchFamily="2" charset="0"/>
                <a:cs typeface="NikoshBAN" pitchFamily="2" charset="0"/>
              </a:rPr>
              <a:t>সূত্র  </a:t>
            </a:r>
            <a:endParaRPr lang="en-US" sz="36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90354" y="1277424"/>
            <a:ext cx="914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বায়ু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27557" y="4228889"/>
            <a:ext cx="914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বায়ু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2641" y="5328727"/>
                <a:ext cx="5028231" cy="17544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400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𝑖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en-US" sz="4400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400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400" b="0" i="1" smtClean="0">
                                <a:latin typeface="Cambria Math"/>
                              </a:rPr>
                              <m:t>𝑟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=n       </a:t>
                </a:r>
                <a:r>
                  <a:rPr lang="bn-BD" sz="4400" dirty="0" smtClean="0">
                    <a:latin typeface="NikoshBAN" pitchFamily="2" charset="0"/>
                    <a:cs typeface="NikoshBAN" pitchFamily="2" charset="0"/>
                  </a:rPr>
                  <a:t>প্রতিসরণাঙ্ক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  <a:p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641" y="5328727"/>
                <a:ext cx="5028231" cy="1754455"/>
              </a:xfrm>
              <a:prstGeom prst="rect">
                <a:avLst/>
              </a:prstGeom>
              <a:blipFill rotWithShape="1">
                <a:blip r:embed="rId2"/>
                <a:stretch>
                  <a:fillRect r="-3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/>
          <p:nvPr/>
        </p:nvCxnSpPr>
        <p:spPr>
          <a:xfrm flipH="1">
            <a:off x="2318712" y="5867400"/>
            <a:ext cx="628841" cy="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25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3" grpId="0" animBg="1"/>
      <p:bldP spid="44" grpId="0" animBg="1"/>
      <p:bldP spid="45" grpId="0" animBg="1"/>
      <p:bldP spid="46" grpId="0" animBg="1"/>
      <p:bldP spid="48" grpId="0"/>
      <p:bldP spid="6" grpId="0"/>
      <p:bldP spid="8" grpId="0"/>
      <p:bldP spid="10" grpId="0"/>
      <p:bldP spid="12" grpId="0"/>
      <p:bldP spid="2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8091" y="5036403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</a:rPr>
              <a:t>দলীয় কাজ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000" b="1000"/>
          <a:stretch/>
        </p:blipFill>
        <p:spPr>
          <a:xfrm>
            <a:off x="304800" y="227428"/>
            <a:ext cx="8458200" cy="42824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624" y="5715000"/>
            <a:ext cx="9360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উপরের চিত্রের আলোকে আলোর প্রতিসরণ ব্যাখ্যা কর।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1600200"/>
            <a:ext cx="1468902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10200" y="2514600"/>
            <a:ext cx="2209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81600" y="2971800"/>
            <a:ext cx="21336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2354580"/>
            <a:ext cx="1447800" cy="617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4178" y="235458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প্রতিচ্ছবি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3249637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পানি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28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641" y="346501"/>
            <a:ext cx="548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u="sng" dirty="0" smtClean="0">
                <a:solidFill>
                  <a:srgbClr val="00B050"/>
                </a:solidFill>
              </a:rPr>
              <a:t>মূল্যায়ন</a:t>
            </a:r>
            <a:endParaRPr lang="bn-BD" sz="6600" u="sng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244" y="2129160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১/ আপতন কোন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কী?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553" y="3729598"/>
            <a:ext cx="76290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৩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/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প্রতিসরণের প্রথম সূত্রটি কী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8932" y="4495800"/>
            <a:ext cx="8356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৪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/ আপেক্ষিক প্রতিসরণাঙ্ক বলতে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বুঝ ?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" y="2898601"/>
            <a:ext cx="82522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২</a:t>
            </a:r>
            <a:r>
              <a:rPr lang="bn-BD" sz="4800" dirty="0">
                <a:latin typeface="NikoshBAN" pitchFamily="2" charset="0"/>
                <a:cs typeface="NikoshBAN" pitchFamily="2" charset="0"/>
              </a:rPr>
              <a:t>/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প্রতিসরণ কোণ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কী?</a:t>
            </a:r>
            <a:endParaRPr lang="bn-BD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40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0700" y="633680"/>
            <a:ext cx="556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u="sng" dirty="0" smtClean="0"/>
              <a:t> </a:t>
            </a:r>
            <a:r>
              <a:rPr lang="bn-BD" sz="8000" u="sng" dirty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বাড়ির </a:t>
            </a:r>
            <a:r>
              <a:rPr lang="bn-BD" sz="8000" u="sng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bn-BD" sz="8000" u="sng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0480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বায়ু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থেকে পানিতে প্রতিসরণের ক্ষেত্রে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আপতন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300" y="3620869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কোণ 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৩০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ডিগ্রী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এবং প্রতিসরণ কোণ  ১৯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ডিগ্রী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267200"/>
            <a:ext cx="899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হলে বায়ু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সাপেক্ষে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পানির</a:t>
            </a:r>
            <a:r>
              <a:rPr lang="bn-BD" sz="4400" dirty="0" smtClean="0"/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প্রতিসরণাঙ্ক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কত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?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49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278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128</cp:revision>
  <dcterms:created xsi:type="dcterms:W3CDTF">2006-08-16T00:00:00Z</dcterms:created>
  <dcterms:modified xsi:type="dcterms:W3CDTF">2013-04-15T05:01:49Z</dcterms:modified>
</cp:coreProperties>
</file>